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2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5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498" r:id="rId16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66" Type="http://schemas.openxmlformats.org/officeDocument/2006/relationships/slide" Target="slides/slide50.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a:extLst>
              <a:ext uri="{FF2B5EF4-FFF2-40B4-BE49-F238E27FC236}">
                <a16:creationId xmlns:a16="http://schemas.microsoft.com/office/drawing/2014/main" id="{24A4BD98-9A61-83CF-33FC-30180C2B5425}"/>
              </a:ext>
            </a:extLst>
          </p:cNvPr>
          <p:cNvSpPr>
            <a:spLocks noGrp="1" noRot="1" noChangeAspect="1" noChangeArrowheads="1" noTextEdit="1"/>
          </p:cNvSpPr>
          <p:nvPr>
            <p:ph type="sldImg"/>
          </p:nvPr>
        </p:nvSpPr>
        <p:spPr>
          <a:xfrm>
            <a:off x="1117600" y="693738"/>
            <a:ext cx="4624388" cy="3468687"/>
          </a:xfrm>
          <a:ln/>
        </p:spPr>
      </p:sp>
      <p:sp>
        <p:nvSpPr>
          <p:cNvPr id="256003" name="Rectangle 3">
            <a:extLst>
              <a:ext uri="{FF2B5EF4-FFF2-40B4-BE49-F238E27FC236}">
                <a16:creationId xmlns:a16="http://schemas.microsoft.com/office/drawing/2014/main" id="{CEF8262D-5A9D-7BEB-2D22-F48E75FEA51C}"/>
              </a:ext>
            </a:extLst>
          </p:cNvPr>
          <p:cNvSpPr>
            <a:spLocks noGrp="1" noChangeArrowheads="1"/>
          </p:cNvSpPr>
          <p:nvPr>
            <p:ph type="body" idx="1"/>
          </p:nvPr>
        </p:nvSpPr>
        <p:spPr>
          <a:xfrm>
            <a:off x="915988" y="4392613"/>
            <a:ext cx="5026025" cy="4160837"/>
          </a:xfrm>
        </p:spPr>
        <p:txBody>
          <a:bodyPr/>
          <a:lstStyle/>
          <a:p>
            <a:r>
              <a:rPr lang="en-US" altLang="zh-CN">
                <a:latin typeface="Arial" panose="020B0604020202020204" pitchFamily="34" charset="0"/>
              </a:rPr>
              <a:t>Business plans are still in draft and need to be finished</a:t>
            </a:r>
          </a:p>
          <a:p>
            <a:endParaRPr lang="en-US" altLang="zh-CN">
              <a:latin typeface="Arial" panose="020B0604020202020204" pitchFamily="34" charset="0"/>
            </a:endParaRPr>
          </a:p>
          <a:p>
            <a:r>
              <a:rPr lang="en-US" altLang="zh-CN">
                <a:latin typeface="Arial" panose="020B0604020202020204" pitchFamily="34" charset="0"/>
              </a:rPr>
              <a:t>We need to flesh out the wiki with the roadmap, signposts, and model documents to make it a better resource for future e-signature projects</a:t>
            </a:r>
          </a:p>
          <a:p>
            <a:endParaRPr lang="en-US" altLang="zh-CN">
              <a:latin typeface="Arial" panose="020B0604020202020204" pitchFamily="34" charset="0"/>
            </a:endParaRPr>
          </a:p>
          <a:p>
            <a:r>
              <a:rPr lang="en-US" altLang="zh-CN">
                <a:latin typeface="Arial" panose="020B0604020202020204" pitchFamily="34" charset="0"/>
              </a:rPr>
              <a:t>New e-signature projects still have to do the work to go through this process, but, it should be easier with this guide</a:t>
            </a:r>
          </a:p>
          <a:p>
            <a:endParaRPr lang="en-US" altLang="zh-CN">
              <a:latin typeface="Arial" panose="020B0604020202020204" pitchFamily="34" charset="0"/>
            </a:endParaRPr>
          </a:p>
          <a:p>
            <a:r>
              <a:rPr lang="en-US" altLang="zh-CN">
                <a:latin typeface="Arial" panose="020B0604020202020204" pitchFamily="34" charset="0"/>
              </a:rPr>
              <a:t>I suggest that as soon as we have two e-logbook projects with e-signature requirements, or two fish ticket projects, we then attempt to achieve economies of scale in this analysis and conceptual design phase</a:t>
            </a:r>
          </a:p>
          <a:p>
            <a:endParaRPr lang="en-US" altLang="zh-CN">
              <a:latin typeface="Arial" panose="020B0604020202020204" pitchFamily="34" charset="0"/>
            </a:endParaRPr>
          </a:p>
          <a:p>
            <a:r>
              <a:rPr lang="en-US" altLang="zh-CN">
                <a:latin typeface="Arial" panose="020B0604020202020204" pitchFamily="34" charset="0"/>
              </a:rPr>
              <a:t>But we may already have two or more projects that are ready to use “NPS-like” e-signature implementations, and it may make sense to develop shared software services soon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41.xml"/><Relationship Id="rId2" Type="http://schemas.openxmlformats.org/officeDocument/2006/relationships/notesSlide" Target="../notesSlides/notesSlide21.xml"/></Relationships>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CB59A4B3-3F00-2B91-96DC-0F0F32C4F914}"/>
              </a:ext>
            </a:extLst>
          </p:cNvPr>
          <p:cNvSpPr>
            <a:spLocks noGrp="1" noChangeArrowheads="1"/>
          </p:cNvSpPr>
          <p:nvPr>
            <p:ph type="dt" sz="half" idx="10"/>
          </p:nvPr>
        </p:nvSpPr>
        <p:spPr>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F6967DF3-64C5-460E-8944-F1B00FF2199F}" type="datetime1">
              <a:rPr kumimoji="0" lang="en-US" altLang="zh-CN" sz="8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2/23/2025</a:t>
            </a:fld>
            <a:endParaRPr kumimoji="0" lang="en-US" altLang="en-US" sz="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3" name="Rectangle 5">
            <a:extLst>
              <a:ext uri="{FF2B5EF4-FFF2-40B4-BE49-F238E27FC236}">
                <a16:creationId xmlns:a16="http://schemas.microsoft.com/office/drawing/2014/main" id="{1D8AB3B3-2108-8DEF-5277-983CAF46F12E}"/>
              </a:ext>
            </a:extLst>
          </p:cNvPr>
          <p:cNvSpPr>
            <a:spLocks noGrp="1" noChangeArrowheads="1"/>
          </p:cNvSpPr>
          <p:nvPr>
            <p:ph type="ftr" sz="quarter" idx="11"/>
          </p:nvPr>
        </p:nvSpPr>
        <p:spPr>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Tahoma" panose="020B0604030504040204" pitchFamily="34" charset="0"/>
                <a:ea typeface="+mn-ea"/>
                <a:cs typeface="+mn-cs"/>
              </a:rPr>
              <a:t>DRAFT NMFS eSignature Group</a:t>
            </a:r>
          </a:p>
        </p:txBody>
      </p:sp>
      <p:sp>
        <p:nvSpPr>
          <p:cNvPr id="4" name="Rectangle 6">
            <a:extLst>
              <a:ext uri="{FF2B5EF4-FFF2-40B4-BE49-F238E27FC236}">
                <a16:creationId xmlns:a16="http://schemas.microsoft.com/office/drawing/2014/main" id="{148363C8-5DA4-F0E1-EC1E-56B1E7626BE7}"/>
              </a:ext>
            </a:extLst>
          </p:cNvPr>
          <p:cNvSpPr>
            <a:spLocks noGrp="1" noChangeArrowheads="1"/>
          </p:cNvSpPr>
          <p:nvPr>
            <p:ph type="sldNum" sz="quarter" idx="12"/>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A60CC4E-6800-4DA2-A923-09C48686CDDF}" type="slidenum">
              <a:rPr kumimoji="0" lang="en-US" altLang="en-US" sz="800" b="0" i="0" u="none" strike="noStrike" kern="1200" cap="none" spc="0" normalizeH="0" baseline="0" noProof="0" smtClean="0">
                <a:ln>
                  <a:noFill/>
                </a:ln>
                <a:solidFill>
                  <a:srgbClr val="000000"/>
                </a:solidFill>
                <a:effectLst/>
                <a:uLnTx/>
                <a:uFillTx/>
                <a:latin typeface="Tahoma" panose="020B060403050404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en-US" altLang="en-US" sz="8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254978" name="Rectangle 4">
            <a:extLst>
              <a:ext uri="{FF2B5EF4-FFF2-40B4-BE49-F238E27FC236}">
                <a16:creationId xmlns:a16="http://schemas.microsoft.com/office/drawing/2014/main" id="{89932824-D00A-CE1B-A474-A9688374946A}"/>
              </a:ext>
            </a:extLst>
          </p:cNvPr>
          <p:cNvSpPr txBox="1">
            <a:spLocks noGrp="1" noChangeArrowheads="1"/>
          </p:cNvSpPr>
          <p:nvPr/>
        </p:nvSpPr>
        <p:spPr bwMode="auto">
          <a:xfrm>
            <a:off x="457200" y="6477000"/>
            <a:ext cx="2133600"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2F60B2D2-EA38-48FD-8EFD-B9547966C65E}" type="datetime1">
              <a:rPr kumimoji="0" lang="en-US" altLang="zh-CN" sz="8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2/23/2025</a:t>
            </a:fld>
            <a:endParaRPr kumimoji="0" lang="en-US" altLang="en-US" sz="8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254979" name="Rectangle 5">
            <a:extLst>
              <a:ext uri="{FF2B5EF4-FFF2-40B4-BE49-F238E27FC236}">
                <a16:creationId xmlns:a16="http://schemas.microsoft.com/office/drawing/2014/main" id="{12B70E1B-4316-25F7-B9AD-9956CD06B8EA}"/>
              </a:ext>
            </a:extLst>
          </p:cNvPr>
          <p:cNvSpPr txBox="1">
            <a:spLocks noGrp="1" noChangeArrowheads="1"/>
          </p:cNvSpPr>
          <p:nvPr/>
        </p:nvSpPr>
        <p:spPr bwMode="auto">
          <a:xfrm>
            <a:off x="3124200" y="6477000"/>
            <a:ext cx="2895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Tahoma" panose="020B0604030504040204" pitchFamily="34" charset="0"/>
                <a:ea typeface="+mn-ea"/>
                <a:cs typeface="+mn-cs"/>
              </a:rPr>
              <a:t>DRAFTNMFS eSignature Group</a:t>
            </a:r>
          </a:p>
        </p:txBody>
      </p:sp>
      <p:sp>
        <p:nvSpPr>
          <p:cNvPr id="254980" name="Rectangle 6">
            <a:extLst>
              <a:ext uri="{FF2B5EF4-FFF2-40B4-BE49-F238E27FC236}">
                <a16:creationId xmlns:a16="http://schemas.microsoft.com/office/drawing/2014/main" id="{6382C557-E2FA-3381-D4AB-F4C203C8387A}"/>
              </a:ext>
            </a:extLst>
          </p:cNvPr>
          <p:cNvSpPr txBox="1">
            <a:spLocks noGrp="1" noChangeArrowheads="1"/>
          </p:cNvSpPr>
          <p:nvPr/>
        </p:nvSpPr>
        <p:spPr bwMode="auto">
          <a:xfrm>
            <a:off x="7010400" y="6477000"/>
            <a:ext cx="2133600"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BF3B7CB-C70C-4A54-9DFA-EF3FFBD2B72D}" type="slidenum">
              <a:rPr kumimoji="0" lang="en-US" altLang="en-US" sz="800" b="0" i="0" u="none" strike="noStrike" kern="1200" cap="none" spc="0" normalizeH="0" baseline="0" noProof="0" smtClean="0">
                <a:ln>
                  <a:noFill/>
                </a:ln>
                <a:solidFill>
                  <a:srgbClr val="000000"/>
                </a:solidFill>
                <a:effectLst/>
                <a:uLnTx/>
                <a:uFillTx/>
                <a:latin typeface="Tahoma" panose="020B060403050404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en-US" altLang="en-US" sz="8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254981" name="Rectangle 2">
            <a:extLst>
              <a:ext uri="{FF2B5EF4-FFF2-40B4-BE49-F238E27FC236}">
                <a16:creationId xmlns:a16="http://schemas.microsoft.com/office/drawing/2014/main" id="{E254FF1D-4064-DD96-DEAB-967E2C8E9163}"/>
              </a:ext>
            </a:extLst>
          </p:cNvPr>
          <p:cNvSpPr>
            <a:spLocks noGrp="1" noChangeArrowheads="1"/>
          </p:cNvSpPr>
          <p:nvPr>
            <p:ph type="title" idx="4294967295"/>
          </p:nvPr>
        </p:nvSpPr>
        <p:spPr/>
        <p:txBody>
          <a:bodyPr/>
          <a:lstStyle/>
          <a:p>
            <a:r>
              <a:rPr lang="en-US" altLang="zh-CN">
                <a:ea typeface="宋体" panose="02010600030101010101" pitchFamily="2" charset="-122"/>
              </a:rPr>
              <a:t>Next Steps for NMFS Implementation</a:t>
            </a:r>
          </a:p>
        </p:txBody>
      </p:sp>
      <p:sp>
        <p:nvSpPr>
          <p:cNvPr id="254982" name="Rectangle 3">
            <a:extLst>
              <a:ext uri="{FF2B5EF4-FFF2-40B4-BE49-F238E27FC236}">
                <a16:creationId xmlns:a16="http://schemas.microsoft.com/office/drawing/2014/main" id="{8BCA13D6-9662-4CA3-CF12-ADCDB44974AA}"/>
              </a:ext>
            </a:extLst>
          </p:cNvPr>
          <p:cNvSpPr>
            <a:spLocks noGrp="1" noChangeArrowheads="1"/>
          </p:cNvSpPr>
          <p:nvPr>
            <p:ph type="body" idx="4294967295"/>
          </p:nvPr>
        </p:nvSpPr>
        <p:spPr>
          <a:xfrm>
            <a:off x="457200" y="1371600"/>
            <a:ext cx="8534400" cy="5029200"/>
          </a:xfrm>
        </p:spPr>
        <p:txBody>
          <a:bodyPr/>
          <a:lstStyle/>
          <a:p>
            <a:pPr>
              <a:lnSpc>
                <a:spcPct val="90000"/>
              </a:lnSpc>
            </a:pPr>
            <a:r>
              <a:rPr lang="en-US" altLang="zh-CN" sz="2000">
                <a:ea typeface="宋体" panose="02010600030101010101" pitchFamily="2" charset="-122"/>
              </a:rPr>
              <a:t>Pilot e-signature draft business plans are close to approval per policy and procedural directives</a:t>
            </a:r>
          </a:p>
          <a:p>
            <a:pPr>
              <a:lnSpc>
                <a:spcPct val="90000"/>
              </a:lnSpc>
            </a:pPr>
            <a:r>
              <a:rPr lang="en-US" altLang="zh-CN" sz="2000">
                <a:ea typeface="宋体" panose="02010600030101010101" pitchFamily="2" charset="-122"/>
              </a:rPr>
              <a:t>Wiki needs to be transitioned from a working collaboration tool to a reference site for future e-signature initiatives</a:t>
            </a:r>
          </a:p>
          <a:p>
            <a:pPr>
              <a:lnSpc>
                <a:spcPct val="90000"/>
              </a:lnSpc>
            </a:pPr>
            <a:r>
              <a:rPr lang="en-US" altLang="zh-CN" sz="2000">
                <a:ea typeface="宋体" panose="02010600030101010101" pitchFamily="2" charset="-122"/>
              </a:rPr>
              <a:t>Projects that follow the process described should be compliant with:</a:t>
            </a:r>
          </a:p>
          <a:p>
            <a:pPr marL="742950" lvl="1" indent="-285750">
              <a:lnSpc>
                <a:spcPct val="90000"/>
              </a:lnSpc>
            </a:pPr>
            <a:r>
              <a:rPr lang="en-US" altLang="zh-CN" sz="1600">
                <a:ea typeface="宋体" panose="02010600030101010101" pitchFamily="2" charset="-122"/>
              </a:rPr>
              <a:t>the OMB e-auth policy</a:t>
            </a:r>
          </a:p>
          <a:p>
            <a:pPr marL="742950" lvl="1" indent="-285750">
              <a:lnSpc>
                <a:spcPct val="90000"/>
              </a:lnSpc>
            </a:pPr>
            <a:r>
              <a:rPr lang="en-US" altLang="zh-CN" sz="1600">
                <a:ea typeface="宋体" panose="02010600030101010101" pitchFamily="2" charset="-122"/>
              </a:rPr>
              <a:t>NIST technical guidance</a:t>
            </a:r>
          </a:p>
          <a:p>
            <a:pPr marL="742950" lvl="1" indent="-285750">
              <a:lnSpc>
                <a:spcPct val="90000"/>
              </a:lnSpc>
            </a:pPr>
            <a:r>
              <a:rPr lang="en-US" altLang="zh-CN" sz="1600">
                <a:ea typeface="宋体" panose="02010600030101010101" pitchFamily="2" charset="-122"/>
              </a:rPr>
              <a:t>NMFS policy</a:t>
            </a:r>
          </a:p>
          <a:p>
            <a:pPr marL="742950" lvl="1" indent="-285750">
              <a:lnSpc>
                <a:spcPct val="90000"/>
              </a:lnSpc>
            </a:pPr>
            <a:r>
              <a:rPr lang="en-US" altLang="zh-CN" sz="1600">
                <a:ea typeface="宋体" panose="02010600030101010101" pitchFamily="2" charset="-122"/>
              </a:rPr>
              <a:t>NMFS procedural guidance</a:t>
            </a:r>
          </a:p>
          <a:p>
            <a:pPr>
              <a:lnSpc>
                <a:spcPct val="90000"/>
              </a:lnSpc>
            </a:pPr>
            <a:r>
              <a:rPr lang="en-US" altLang="zh-CN" sz="2000">
                <a:ea typeface="宋体" panose="02010600030101010101" pitchFamily="2" charset="-122"/>
              </a:rPr>
              <a:t>Per current understanding of policy and procedure e-signature projects should go through this analysis individually</a:t>
            </a:r>
          </a:p>
          <a:p>
            <a:pPr>
              <a:lnSpc>
                <a:spcPct val="90000"/>
              </a:lnSpc>
            </a:pPr>
            <a:r>
              <a:rPr lang="en-US" altLang="zh-CN" sz="2000">
                <a:ea typeface="宋体" panose="02010600030101010101" pitchFamily="2" charset="-122"/>
              </a:rPr>
              <a:t>With some real-world experience it may be feasible to have a “logbook” business plan and a “fish ticket” business plan, and realize economies of scale in the analysis and conceptual design phases</a:t>
            </a:r>
          </a:p>
          <a:p>
            <a:pPr>
              <a:lnSpc>
                <a:spcPct val="90000"/>
              </a:lnSpc>
            </a:pPr>
            <a:r>
              <a:rPr lang="en-US" altLang="zh-CN" sz="2000">
                <a:ea typeface="宋体" panose="02010600030101010101" pitchFamily="2" charset="-122"/>
              </a:rPr>
              <a:t>While policy and procedure mandates specific risk and cost/benefit assessments, it seems likely that generic software components could be developed and shared (“NPS-like” e-signature web service?)</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